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9" r:id="rId10"/>
    <p:sldId id="268" r:id="rId11"/>
    <p:sldId id="270" r:id="rId12"/>
    <p:sldId id="266" r:id="rId13"/>
    <p:sldId id="267" r:id="rId14"/>
    <p:sldId id="264" r:id="rId15"/>
    <p:sldId id="272" r:id="rId16"/>
    <p:sldId id="276" r:id="rId17"/>
    <p:sldId id="273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E49"/>
    <a:srgbClr val="7C60C6"/>
    <a:srgbClr val="D5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7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1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6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8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6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8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62FC2-2CCF-4427-8DDA-D62EF3FB801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03949-94EA-42C7-8AD6-53490709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Dreaming in Taglish?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It’s natural 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dirty="0" smtClean="0"/>
              <a:t>What makes bi/multi-</a:t>
            </a:r>
            <a:r>
              <a:rPr lang="en-US" dirty="0" err="1" smtClean="0"/>
              <a:t>lingualism</a:t>
            </a:r>
            <a:r>
              <a:rPr lang="en-US" dirty="0" smtClean="0"/>
              <a:t> good for our brains is that we’re constantly exercising </a:t>
            </a:r>
            <a:r>
              <a:rPr lang="en-US" i="1" dirty="0" smtClean="0"/>
              <a:t>executive control</a:t>
            </a:r>
            <a:r>
              <a:rPr lang="en-US" dirty="0" smtClean="0"/>
              <a:t> to make sure the right language comes out (e.g., Judith Kroll)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63" y="3738199"/>
            <a:ext cx="762000" cy="72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5"/>
          <p:cNvCxnSpPr/>
          <p:nvPr/>
        </p:nvCxnSpPr>
        <p:spPr>
          <a:xfrm flipH="1">
            <a:off x="5770605" y="4683211"/>
            <a:ext cx="1754660" cy="815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957884" y="4835611"/>
            <a:ext cx="719781" cy="663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992763" y="4818148"/>
            <a:ext cx="304800" cy="680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145163" y="4698979"/>
            <a:ext cx="2086232" cy="799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16378" y="5621337"/>
            <a:ext cx="51486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7662" y="5705216"/>
            <a:ext cx="69609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pusa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5163" y="5676382"/>
            <a:ext cx="80112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gato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7529" y="5620350"/>
            <a:ext cx="514865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chemeClr val="bg1"/>
                </a:solidFill>
              </a:rPr>
              <a:t>猫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233604" y="5483459"/>
            <a:ext cx="5571861" cy="728934"/>
            <a:chOff x="5233604" y="5483459"/>
            <a:chExt cx="5571861" cy="728934"/>
          </a:xfrm>
        </p:grpSpPr>
        <p:cxnSp>
          <p:nvCxnSpPr>
            <p:cNvPr id="18" name="Straight Connector 17"/>
            <p:cNvCxnSpPr>
              <a:endCxn id="3" idx="2"/>
            </p:cNvCxnSpPr>
            <p:nvPr/>
          </p:nvCxnSpPr>
          <p:spPr>
            <a:xfrm>
              <a:off x="5251622" y="5498757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233604" y="5521945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089556" y="5483459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932772" y="5510351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61087" y="5534187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075657" y="5521945"/>
              <a:ext cx="844378" cy="6782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84205" y="6212393"/>
            <a:ext cx="420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Wikimedia commons:</a:t>
            </a:r>
            <a:r>
              <a:rPr lang="en-US" b="1" dirty="0" smtClean="0"/>
              <a:t> Cat </a:t>
            </a:r>
            <a:r>
              <a:rPr lang="en-US" b="1" dirty="0" err="1" smtClean="0"/>
              <a:t>silhouette.svg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It’s natural 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dirty="0" smtClean="0"/>
              <a:t>W</a:t>
            </a:r>
            <a:r>
              <a:rPr lang="en-US" altLang="ja-JP" dirty="0" smtClean="0"/>
              <a:t>hen</a:t>
            </a:r>
            <a:r>
              <a:rPr lang="ja-JP" altLang="en-US" dirty="0" smtClean="0"/>
              <a:t> </a:t>
            </a:r>
            <a:r>
              <a:rPr lang="en-US" altLang="ja-JP" dirty="0" smtClean="0"/>
              <a:t>we</a:t>
            </a:r>
            <a:r>
              <a:rPr lang="ja-JP" altLang="en-US" dirty="0" smtClean="0"/>
              <a:t> </a:t>
            </a:r>
            <a:r>
              <a:rPr lang="en-US" altLang="ja-JP" dirty="0" smtClean="0"/>
              <a:t>know we’re among friends who speak the same languages, we can relax a little and not worry so much about what language comes out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27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 code-switching be more inclusive/accessible?</a:t>
            </a:r>
          </a:p>
          <a:p>
            <a:r>
              <a:rPr lang="en-US" dirty="0" smtClean="0"/>
              <a:t>Provides a safety valve for speakers who aren’t fully proficient</a:t>
            </a:r>
          </a:p>
          <a:p>
            <a:pPr marL="457200" lvl="1" indent="0">
              <a:buNone/>
            </a:pPr>
            <a:r>
              <a:rPr lang="en-US" dirty="0" err="1" smtClean="0">
                <a:solidFill>
                  <a:schemeClr val="accent2"/>
                </a:solidFill>
              </a:rPr>
              <a:t>Nakalimutan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ko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ang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kasi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lahat</a:t>
            </a:r>
            <a:r>
              <a:rPr lang="en-US" dirty="0" smtClean="0">
                <a:solidFill>
                  <a:schemeClr val="accent2"/>
                </a:solidFill>
              </a:rPr>
              <a:t> ng </a:t>
            </a:r>
            <a:r>
              <a:rPr lang="en-US" dirty="0" err="1" smtClean="0">
                <a:solidFill>
                  <a:schemeClr val="accent2"/>
                </a:solidFill>
              </a:rPr>
              <a:t>mga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conjugation rules</a:t>
            </a:r>
          </a:p>
          <a:p>
            <a:r>
              <a:rPr lang="en-US" dirty="0" smtClean="0"/>
              <a:t>But also demands that listeners understand both languages</a:t>
            </a:r>
          </a:p>
        </p:txBody>
      </p:sp>
    </p:spTree>
    <p:extLst>
      <p:ext uri="{BB962C8B-B14F-4D97-AF65-F5344CB8AC3E}">
        <p14:creationId xmlns:p14="http://schemas.microsoft.com/office/powerpoint/2010/main" val="41254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linguistics of code-switching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Poplack’s</a:t>
            </a:r>
            <a:r>
              <a:rPr lang="en-US" dirty="0" smtClean="0"/>
              <a:t> biggest observation</a:t>
            </a:r>
          </a:p>
          <a:p>
            <a:pPr marL="457200" lvl="1" indent="0">
              <a:buNone/>
            </a:pPr>
            <a:r>
              <a:rPr lang="en-US" dirty="0" smtClean="0"/>
              <a:t>Switches tend to occur at positions where the two language’s structures are equivalent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Eat now                           or else   you will not get fat</a:t>
            </a:r>
          </a:p>
          <a:p>
            <a:pPr lvl="1"/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Kumain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ngayon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</a:t>
            </a:r>
            <a:r>
              <a:rPr lang="en-US" dirty="0" err="1" smtClean="0">
                <a:solidFill>
                  <a:schemeClr val="accent2"/>
                </a:solidFill>
              </a:rPr>
              <a:t>kundi</a:t>
            </a:r>
            <a:r>
              <a:rPr lang="en-US" dirty="0" smtClean="0">
                <a:solidFill>
                  <a:schemeClr val="accent2"/>
                </a:solidFill>
              </a:rPr>
              <a:t>      </a:t>
            </a:r>
            <a:r>
              <a:rPr lang="en-US" dirty="0" err="1" smtClean="0">
                <a:solidFill>
                  <a:schemeClr val="accent2"/>
                </a:solidFill>
              </a:rPr>
              <a:t>hindi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tataba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Eat </a:t>
            </a:r>
            <a:r>
              <a:rPr lang="en-US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now   or </a:t>
            </a:r>
            <a:r>
              <a:rPr lang="en-US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else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hindi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ka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tataba</a:t>
            </a:r>
            <a:endParaRPr lang="en-US" dirty="0" smtClean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 smtClean="0"/>
              <a:t>BAD: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Eat now </a:t>
            </a:r>
            <a:r>
              <a:rPr lang="en-US" dirty="0" smtClean="0">
                <a:solidFill>
                  <a:schemeClr val="accent6"/>
                </a:solidFill>
              </a:rPr>
              <a:t>  or </a:t>
            </a:r>
            <a:r>
              <a:rPr lang="en-US" dirty="0" smtClean="0">
                <a:solidFill>
                  <a:schemeClr val="accent6"/>
                </a:solidFill>
              </a:rPr>
              <a:t>else </a:t>
            </a:r>
            <a:r>
              <a:rPr lang="en-US" dirty="0" smtClean="0">
                <a:solidFill>
                  <a:schemeClr val="accent6"/>
                </a:solidFill>
              </a:rPr>
              <a:t>  not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tataba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sz="3200" dirty="0" smtClean="0"/>
              <a:t>Code-switching isn’t chaotic or random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5081" y="3353548"/>
            <a:ext cx="303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from Wikipedia entry for Taglish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24865" y="3262184"/>
            <a:ext cx="0" cy="1322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91665" y="3262184"/>
            <a:ext cx="8238" cy="1322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54659" y="3756454"/>
            <a:ext cx="86498" cy="432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202961" y="3783636"/>
            <a:ext cx="314067" cy="467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005253" y="3783636"/>
            <a:ext cx="133349" cy="417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52520" y="3756454"/>
            <a:ext cx="429398" cy="444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19118" y="3783636"/>
            <a:ext cx="616807" cy="432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848867" y="3783636"/>
            <a:ext cx="807307" cy="40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870622" y="3783636"/>
            <a:ext cx="172996" cy="417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86416" y="3783636"/>
            <a:ext cx="86498" cy="432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66433" y="3770044"/>
            <a:ext cx="729822" cy="44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54991" y="3756453"/>
            <a:ext cx="1282529" cy="459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910932" y="4656665"/>
            <a:ext cx="1602" cy="2551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929563" y="4651477"/>
            <a:ext cx="1602" cy="2551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156465" y="5039566"/>
            <a:ext cx="1602" cy="2551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185165" y="5039565"/>
            <a:ext cx="1602" cy="2551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Franglais = </a:t>
            </a:r>
            <a:r>
              <a:rPr lang="en-US" dirty="0" err="1"/>
              <a:t>f</a:t>
            </a:r>
            <a:r>
              <a:rPr lang="en-US" dirty="0" err="1" smtClean="0"/>
              <a:t>rançais</a:t>
            </a:r>
            <a:r>
              <a:rPr lang="en-US" dirty="0" smtClean="0"/>
              <a:t> + </a:t>
            </a:r>
            <a:r>
              <a:rPr lang="en-US" dirty="0" err="1"/>
              <a:t>a</a:t>
            </a:r>
            <a:r>
              <a:rPr lang="en-US" dirty="0" err="1" smtClean="0"/>
              <a:t>nglais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690688"/>
            <a:ext cx="5016843" cy="47624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Franglais is endemic to my hometown, Montreal</a:t>
            </a:r>
          </a:p>
          <a:p>
            <a:pPr lvl="1"/>
            <a:r>
              <a:rPr lang="en-US" dirty="0" smtClean="0"/>
              <a:t>French-speaking city</a:t>
            </a:r>
          </a:p>
          <a:p>
            <a:pPr lvl="2"/>
            <a:r>
              <a:rPr lang="en-US" dirty="0" smtClean="0"/>
              <a:t>65% mother tongue, 90% can speak</a:t>
            </a:r>
          </a:p>
          <a:p>
            <a:pPr lvl="1"/>
            <a:r>
              <a:rPr lang="en-US" dirty="0" smtClean="0"/>
              <a:t>with a big English-speaking minority</a:t>
            </a:r>
          </a:p>
          <a:p>
            <a:pPr lvl="2"/>
            <a:r>
              <a:rPr lang="en-US" dirty="0" smtClean="0"/>
              <a:t>10% mother tongue, 60% can speak </a:t>
            </a:r>
          </a:p>
          <a:p>
            <a:pPr marL="457200" lvl="1" indent="0">
              <a:buNone/>
            </a:pPr>
            <a:r>
              <a:rPr lang="en-US" sz="1800" dirty="0" smtClean="0"/>
              <a:t>[approximate data from 2016 census]</a:t>
            </a:r>
          </a:p>
          <a:p>
            <a:pPr lvl="1"/>
            <a:endParaRPr lang="en-US" sz="1800" dirty="0"/>
          </a:p>
          <a:p>
            <a:r>
              <a:rPr lang="en-US" dirty="0" smtClean="0"/>
              <a:t>A Franglais example I spotted on an apartment door years ago but neglected to take a picture of: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04" y="1953490"/>
            <a:ext cx="5999596" cy="44996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8443" y="6151132"/>
            <a:ext cx="378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http://www.vagabondish.com/sign-la-doorbell-is-fuckee-montreal/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Franglais: it’s no Taglish!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Franglais tends to be very limited (examples from Shana </a:t>
            </a:r>
            <a:r>
              <a:rPr lang="en-US" dirty="0" err="1" smtClean="0"/>
              <a:t>Poplack</a:t>
            </a:r>
            <a:r>
              <a:rPr lang="en-US" dirty="0" smtClean="0"/>
              <a:t> chapter cited earlier):</a:t>
            </a:r>
          </a:p>
          <a:p>
            <a:pPr lvl="1"/>
            <a:r>
              <a:rPr lang="en-US" i="1" dirty="0" smtClean="0"/>
              <a:t>mot </a:t>
            </a:r>
            <a:r>
              <a:rPr lang="en-US" i="1" dirty="0" err="1" smtClean="0"/>
              <a:t>juste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4"/>
                </a:solidFill>
              </a:rPr>
              <a:t>Je </a:t>
            </a:r>
            <a:r>
              <a:rPr lang="en-US" dirty="0" err="1" smtClean="0">
                <a:solidFill>
                  <a:schemeClr val="accent4"/>
                </a:solidFill>
              </a:rPr>
              <a:t>veux</a:t>
            </a:r>
            <a:r>
              <a:rPr lang="en-US" dirty="0" smtClean="0">
                <a:solidFill>
                  <a:schemeClr val="accent4"/>
                </a:solidFill>
              </a:rPr>
              <a:t> pas </a:t>
            </a:r>
            <a:r>
              <a:rPr lang="en-US" dirty="0" err="1" smtClean="0">
                <a:solidFill>
                  <a:schemeClr val="accent4"/>
                </a:solidFill>
              </a:rPr>
              <a:t>avoir</a:t>
            </a:r>
            <a:r>
              <a:rPr lang="en-US" dirty="0" smtClean="0">
                <a:solidFill>
                  <a:schemeClr val="accent4"/>
                </a:solidFill>
              </a:rPr>
              <a:t> des</a:t>
            </a:r>
            <a:r>
              <a:rPr lang="en-US" dirty="0" smtClean="0">
                <a:solidFill>
                  <a:schemeClr val="accent6"/>
                </a:solidFill>
              </a:rPr>
              <a:t> dishpan hands</a:t>
            </a:r>
          </a:p>
          <a:p>
            <a:pPr lvl="1"/>
            <a:r>
              <a:rPr lang="en-US" i="1" dirty="0" smtClean="0"/>
              <a:t>explaining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4"/>
                </a:solidFill>
              </a:rPr>
              <a:t>J’ai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acheté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une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roulotte</a:t>
            </a:r>
            <a:r>
              <a:rPr lang="en-US" dirty="0" smtClean="0">
                <a:solidFill>
                  <a:schemeClr val="accent4"/>
                </a:solidFill>
              </a:rPr>
              <a:t>, un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mobile home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là</a:t>
            </a:r>
            <a:r>
              <a:rPr lang="en-US" dirty="0" smtClean="0">
                <a:solidFill>
                  <a:schemeClr val="accent4"/>
                </a:solidFill>
              </a:rPr>
              <a:t>, </a:t>
            </a:r>
            <a:r>
              <a:rPr lang="en-US" dirty="0" err="1" smtClean="0">
                <a:solidFill>
                  <a:schemeClr val="accent4"/>
                </a:solidFill>
              </a:rPr>
              <a:t>une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maison</a:t>
            </a:r>
            <a:r>
              <a:rPr lang="en-US" dirty="0" smtClean="0">
                <a:solidFill>
                  <a:schemeClr val="accent4"/>
                </a:solidFill>
              </a:rPr>
              <a:t> mobile</a:t>
            </a:r>
          </a:p>
          <a:p>
            <a:pPr lvl="1"/>
            <a:r>
              <a:rPr lang="en-US" i="1" dirty="0" smtClean="0"/>
              <a:t>quoting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4"/>
                </a:solidFill>
              </a:rPr>
              <a:t>Je </a:t>
            </a:r>
            <a:r>
              <a:rPr lang="en-US" dirty="0" err="1" smtClean="0">
                <a:solidFill>
                  <a:schemeClr val="accent4"/>
                </a:solidFill>
              </a:rPr>
              <a:t>m’adresse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en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français</a:t>
            </a:r>
            <a:r>
              <a:rPr lang="en-US" dirty="0" smtClean="0">
                <a:solidFill>
                  <a:schemeClr val="accent4"/>
                </a:solidFill>
              </a:rPr>
              <a:t>, </a:t>
            </a:r>
            <a:r>
              <a:rPr lang="en-US" dirty="0" err="1" smtClean="0">
                <a:solidFill>
                  <a:schemeClr val="accent4"/>
                </a:solidFill>
              </a:rPr>
              <a:t>pis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s’il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dit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6"/>
                </a:solidFill>
              </a:rPr>
              <a:t>“I’m sorry,”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/>
                </a:solidFill>
              </a:rPr>
              <a:t>ben </a:t>
            </a:r>
            <a:r>
              <a:rPr lang="en-US" dirty="0" err="1" smtClean="0">
                <a:solidFill>
                  <a:schemeClr val="accent4"/>
                </a:solidFill>
              </a:rPr>
              <a:t>là</a:t>
            </a:r>
            <a:r>
              <a:rPr lang="en-US" dirty="0" smtClean="0">
                <a:solidFill>
                  <a:schemeClr val="accent4"/>
                </a:solidFill>
              </a:rPr>
              <a:t> je recommence </a:t>
            </a:r>
            <a:r>
              <a:rPr lang="en-US" dirty="0" err="1" smtClean="0">
                <a:solidFill>
                  <a:schemeClr val="accent4"/>
                </a:solidFill>
              </a:rPr>
              <a:t>en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anglais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r>
              <a:rPr lang="en-US" i="1" dirty="0" smtClean="0"/>
              <a:t>using English, but with overt signal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Mais</a:t>
            </a:r>
            <a:r>
              <a:rPr lang="en-US" dirty="0" smtClean="0">
                <a:solidFill>
                  <a:schemeClr val="accent4"/>
                </a:solidFill>
              </a:rPr>
              <a:t> je </a:t>
            </a:r>
            <a:r>
              <a:rPr lang="en-US" dirty="0" err="1" smtClean="0">
                <a:solidFill>
                  <a:schemeClr val="accent4"/>
                </a:solidFill>
              </a:rPr>
              <a:t>te</a:t>
            </a:r>
            <a:r>
              <a:rPr lang="en-US" dirty="0" smtClean="0">
                <a:solidFill>
                  <a:schemeClr val="accent4"/>
                </a:solidFill>
              </a:rPr>
              <a:t> gage par </a:t>
            </a:r>
            <a:r>
              <a:rPr lang="en-US" dirty="0" err="1" smtClean="0">
                <a:solidFill>
                  <a:schemeClr val="accent4"/>
                </a:solidFill>
              </a:rPr>
              <a:t>exemple</a:t>
            </a:r>
            <a:r>
              <a:rPr lang="en-US" dirty="0" smtClean="0">
                <a:solidFill>
                  <a:schemeClr val="accent4"/>
                </a:solidFill>
              </a:rPr>
              <a:t> que … excuse mon </a:t>
            </a:r>
            <a:r>
              <a:rPr lang="en-US" dirty="0" err="1" smtClean="0">
                <a:solidFill>
                  <a:schemeClr val="accent4"/>
                </a:solidFill>
              </a:rPr>
              <a:t>anglais</a:t>
            </a:r>
            <a:r>
              <a:rPr lang="en-US" dirty="0" smtClean="0">
                <a:solidFill>
                  <a:schemeClr val="accent4"/>
                </a:solidFill>
              </a:rPr>
              <a:t>, </a:t>
            </a:r>
            <a:r>
              <a:rPr lang="en-US" dirty="0" err="1" smtClean="0">
                <a:solidFill>
                  <a:schemeClr val="accent4"/>
                </a:solidFill>
              </a:rPr>
              <a:t>mais</a:t>
            </a:r>
            <a:r>
              <a:rPr lang="en-US" dirty="0" smtClean="0">
                <a:solidFill>
                  <a:schemeClr val="accent4"/>
                </a:solidFill>
              </a:rPr>
              <a:t> les </a:t>
            </a:r>
            <a:r>
              <a:rPr lang="en-US" dirty="0" smtClean="0">
                <a:solidFill>
                  <a:schemeClr val="accent6"/>
                </a:solidFill>
              </a:rPr>
              <a:t>odds </a:t>
            </a:r>
            <a:r>
              <a:rPr lang="en-US" dirty="0" err="1" smtClean="0">
                <a:solidFill>
                  <a:schemeClr val="accent4"/>
                </a:solidFill>
              </a:rPr>
              <a:t>sont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err="1" smtClean="0">
                <a:solidFill>
                  <a:schemeClr val="accent4"/>
                </a:solidFill>
              </a:rPr>
              <a:t>là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22452" r="7928" b="5956"/>
          <a:stretch/>
        </p:blipFill>
        <p:spPr>
          <a:xfrm rot="5400000">
            <a:off x="2720052" y="998651"/>
            <a:ext cx="6303962" cy="5036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8" y="1624805"/>
            <a:ext cx="2762250" cy="4752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34168" y="2248930"/>
            <a:ext cx="2619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 in a genre novel, use of English is limited and often italicized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587579" y="457200"/>
            <a:ext cx="4679091" cy="5993166"/>
            <a:chOff x="3587579" y="457200"/>
            <a:chExt cx="4679091" cy="5993166"/>
          </a:xfrm>
        </p:grpSpPr>
        <p:sp>
          <p:nvSpPr>
            <p:cNvPr id="9" name="Rectangle 8"/>
            <p:cNvSpPr/>
            <p:nvPr/>
          </p:nvSpPr>
          <p:spPr>
            <a:xfrm>
              <a:off x="6919784" y="457200"/>
              <a:ext cx="1346886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00450" y="2036311"/>
              <a:ext cx="689404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44263" y="1056737"/>
              <a:ext cx="1034364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7579" y="854911"/>
              <a:ext cx="702275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96162" y="6104377"/>
              <a:ext cx="351524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61445" y="5887639"/>
              <a:ext cx="396961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1968" y="5714645"/>
              <a:ext cx="344702" cy="345989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8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might be changing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won’t see it in the media, but more and more, you can overhear truly mixed conversations</a:t>
            </a:r>
          </a:p>
        </p:txBody>
      </p:sp>
      <p:sp>
        <p:nvSpPr>
          <p:cNvPr id="4" name="AutoShape 2" descr="Résultats de recherche d'images pour « dead obies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163" y="123240"/>
            <a:ext cx="10515600" cy="1325563"/>
          </a:xfrm>
        </p:spPr>
        <p:txBody>
          <a:bodyPr/>
          <a:lstStyle/>
          <a:p>
            <a:r>
              <a:rPr lang="en-US" dirty="0" smtClean="0"/>
              <a:t>Some strong negative reactions!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587" y="1103573"/>
            <a:ext cx="10515600" cy="4351338"/>
          </a:xfrm>
        </p:spPr>
        <p:txBody>
          <a:bodyPr/>
          <a:lstStyle/>
          <a:p>
            <a:r>
              <a:rPr lang="en-US" dirty="0" smtClean="0"/>
              <a:t>One side of the media reactions to Franglais lyrics</a:t>
            </a:r>
          </a:p>
          <a:p>
            <a:pPr lvl="1"/>
            <a:r>
              <a:rPr lang="en-US" dirty="0" smtClean="0"/>
              <a:t>about both </a:t>
            </a:r>
            <a:r>
              <a:rPr lang="en-US" dirty="0" err="1" smtClean="0"/>
              <a:t>joual</a:t>
            </a:r>
            <a:r>
              <a:rPr lang="en-US" dirty="0" smtClean="0"/>
              <a:t> (often-pejorative name for Montreal franglais) and chiac (often-pejorative name for New Brunswick franglais)</a:t>
            </a:r>
            <a:endParaRPr lang="en-US" dirty="0"/>
          </a:p>
        </p:txBody>
      </p:sp>
      <p:sp>
        <p:nvSpPr>
          <p:cNvPr id="4" name="AutoShape 2" descr="Résultats de recherche d'images pour « dead obies 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28276" y="5824243"/>
            <a:ext cx="294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LeBlanc. Photo: Mari-Hélène Tremblay, </a:t>
            </a:r>
            <a:r>
              <a:rPr lang="en-US" i="1" dirty="0" smtClean="0"/>
              <a:t>Le Devoir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21635" t="33728" r="28366" b="46449"/>
          <a:stretch/>
        </p:blipFill>
        <p:spPr bwMode="auto">
          <a:xfrm rot="20820000">
            <a:off x="561042" y="3050767"/>
            <a:ext cx="2971800" cy="638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l="31250" t="30770" r="39102" b="61242"/>
          <a:stretch/>
        </p:blipFill>
        <p:spPr bwMode="auto">
          <a:xfrm rot="420000">
            <a:off x="3381246" y="3889472"/>
            <a:ext cx="1762125" cy="25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13"/>
          <p:cNvGrpSpPr/>
          <p:nvPr/>
        </p:nvGrpSpPr>
        <p:grpSpPr>
          <a:xfrm rot="21480000">
            <a:off x="276792" y="5399559"/>
            <a:ext cx="5067589" cy="701386"/>
            <a:chOff x="307975" y="4581525"/>
            <a:chExt cx="5067589" cy="701386"/>
          </a:xfrm>
        </p:grpSpPr>
        <p:pic>
          <p:nvPicPr>
            <p:cNvPr id="11" name="Picture 10"/>
            <p:cNvPicPr/>
            <p:nvPr/>
          </p:nvPicPr>
          <p:blipFill rotWithShape="1">
            <a:blip r:embed="rId4"/>
            <a:srcRect l="31836" t="65677" r="40115" b="29158"/>
            <a:stretch/>
          </p:blipFill>
          <p:spPr bwMode="auto">
            <a:xfrm>
              <a:off x="374073" y="4682836"/>
              <a:ext cx="5001491" cy="4987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07975" y="4581525"/>
              <a:ext cx="1254125" cy="350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20693" y="4932218"/>
              <a:ext cx="3754871" cy="350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49511" y="4618674"/>
              <a:ext cx="626053" cy="313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300000">
            <a:off x="155575" y="4239476"/>
            <a:ext cx="5237018" cy="1017090"/>
            <a:chOff x="0" y="3773041"/>
            <a:chExt cx="5237018" cy="1017090"/>
          </a:xfrm>
        </p:grpSpPr>
        <p:pic>
          <p:nvPicPr>
            <p:cNvPr id="15" name="Picture 14"/>
            <p:cNvPicPr/>
            <p:nvPr/>
          </p:nvPicPr>
          <p:blipFill rotWithShape="1">
            <a:blip r:embed="rId5"/>
            <a:srcRect l="27884" t="75740" r="35096" b="14497"/>
            <a:stretch/>
          </p:blipFill>
          <p:spPr bwMode="auto">
            <a:xfrm>
              <a:off x="29441" y="3904034"/>
              <a:ext cx="5200650" cy="7429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0" y="3773041"/>
              <a:ext cx="3590925" cy="399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441" y="4390866"/>
              <a:ext cx="5207577" cy="399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09900" y="4172306"/>
              <a:ext cx="2213264" cy="391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87121" y="2755520"/>
            <a:ext cx="264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franglais: the refinement of the colonized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9705" y="3991453"/>
            <a:ext cx="1906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the song of decline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611" y="4880781"/>
            <a:ext cx="49591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…a formless and mediocre creole, babbling a non-language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79338" y="5845779"/>
            <a:ext cx="65619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the sub-language of handicapped beings on their way to assimilation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24444" r="9075" b="10494"/>
          <a:stretch/>
        </p:blipFill>
        <p:spPr>
          <a:xfrm>
            <a:off x="8528276" y="2286587"/>
            <a:ext cx="2919401" cy="34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politics is different in every case</a:t>
            </a:r>
          </a:p>
          <a:p>
            <a:pPr lvl="1"/>
            <a:r>
              <a:rPr lang="en-US" dirty="0" smtClean="0"/>
              <a:t>What’s the social and political status of each language? </a:t>
            </a:r>
          </a:p>
          <a:p>
            <a:pPr lvl="1"/>
            <a:r>
              <a:rPr lang="en-US" dirty="0" smtClean="0"/>
              <a:t>Who is code-mixing by and for?</a:t>
            </a:r>
          </a:p>
          <a:p>
            <a:pPr lvl="1"/>
            <a:r>
              <a:rPr lang="en-US" dirty="0" smtClean="0"/>
              <a:t>Who does it include and who does it exclude?</a:t>
            </a:r>
          </a:p>
          <a:p>
            <a:r>
              <a:rPr lang="en-US" dirty="0" smtClean="0"/>
              <a:t>But for myself, I’ll continue to dream in Taglish, Spanglish, and Franglais</a:t>
            </a:r>
          </a:p>
          <a:p>
            <a:pPr lvl="1"/>
            <a:r>
              <a:rPr lang="en-US" dirty="0" smtClean="0"/>
              <a:t>and I’ll be proud of our human ability to maintain open borders in our minds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Philippine Inquirer</a:t>
            </a:r>
            <a:r>
              <a:rPr lang="en-US" dirty="0" smtClean="0"/>
              <a:t>, April 23, 2018. “Celebs get bitten by travel bug”, by Mary Ann Bautista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1" t="15797" r="36580" b="63768"/>
          <a:stretch/>
        </p:blipFill>
        <p:spPr>
          <a:xfrm>
            <a:off x="665921" y="457199"/>
            <a:ext cx="7397246" cy="1967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12" t="59710" r="37606" b="26377"/>
          <a:stretch/>
        </p:blipFill>
        <p:spPr>
          <a:xfrm>
            <a:off x="3400795" y="3076566"/>
            <a:ext cx="7162920" cy="134568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8199" y="1099751"/>
            <a:ext cx="9548282" cy="3186401"/>
            <a:chOff x="838199" y="1099751"/>
            <a:chExt cx="9548282" cy="3186401"/>
          </a:xfrm>
        </p:grpSpPr>
        <p:sp>
          <p:nvSpPr>
            <p:cNvPr id="6" name="Rectangle 5"/>
            <p:cNvSpPr/>
            <p:nvPr/>
          </p:nvSpPr>
          <p:spPr>
            <a:xfrm>
              <a:off x="838200" y="1099751"/>
              <a:ext cx="6242222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83143" y="1396727"/>
              <a:ext cx="2970771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38199" y="1817661"/>
              <a:ext cx="6822989" cy="512976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94902" y="3578698"/>
              <a:ext cx="2288060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23886" y="3594083"/>
              <a:ext cx="1876168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04254" y="3944730"/>
              <a:ext cx="4495800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96870" y="1402440"/>
              <a:ext cx="801988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91688" y="1392573"/>
              <a:ext cx="628993" cy="341422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37657" y="1099751"/>
              <a:ext cx="628993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38199" y="1437976"/>
              <a:ext cx="1244944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25295" y="1392573"/>
              <a:ext cx="471575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98856" y="1396303"/>
              <a:ext cx="992831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94903" y="3935505"/>
              <a:ext cx="1559012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00054" y="3578698"/>
              <a:ext cx="686427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01670" y="3578698"/>
              <a:ext cx="2022216" cy="34142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0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87" y="1343025"/>
            <a:ext cx="2824718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6168189" y="352425"/>
            <a:ext cx="4903871" cy="62484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6943726" y="940792"/>
            <a:ext cx="3762372" cy="5588596"/>
            <a:chOff x="6943726" y="940792"/>
            <a:chExt cx="3762372" cy="5588596"/>
          </a:xfrm>
        </p:grpSpPr>
        <p:sp>
          <p:nvSpPr>
            <p:cNvPr id="8" name="Rectangle 7"/>
            <p:cNvSpPr/>
            <p:nvPr/>
          </p:nvSpPr>
          <p:spPr>
            <a:xfrm>
              <a:off x="7005636" y="4354120"/>
              <a:ext cx="3490914" cy="163116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286875" y="4121949"/>
              <a:ext cx="828674" cy="192879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72386" y="4162425"/>
              <a:ext cx="1081089" cy="147641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91374" y="4705353"/>
              <a:ext cx="2095501" cy="228599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53574" y="5343241"/>
              <a:ext cx="866773" cy="166973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38974" y="5557839"/>
              <a:ext cx="3381375" cy="190500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8975" y="5738814"/>
              <a:ext cx="2047876" cy="214312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1374" y="6176963"/>
              <a:ext cx="1428751" cy="171450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91375" y="6348413"/>
              <a:ext cx="3228975" cy="180975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38974" y="4945860"/>
              <a:ext cx="2790826" cy="183355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5636" y="4561290"/>
              <a:ext cx="481014" cy="180978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2386" y="1931981"/>
              <a:ext cx="1766889" cy="163844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25026" y="2533664"/>
              <a:ext cx="695322" cy="200025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43726" y="2714639"/>
              <a:ext cx="3590925" cy="202101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896350" y="2917036"/>
              <a:ext cx="1343026" cy="207768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2301" y="3599859"/>
              <a:ext cx="700085" cy="163711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46144" y="3357575"/>
              <a:ext cx="2955132" cy="194660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43726" y="3973121"/>
              <a:ext cx="2781300" cy="179789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72599" y="3733209"/>
              <a:ext cx="1162051" cy="192287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496550" y="3357574"/>
              <a:ext cx="209548" cy="166973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43726" y="3143263"/>
              <a:ext cx="885824" cy="211040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43726" y="1354668"/>
              <a:ext cx="638176" cy="171430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086851" y="1119000"/>
              <a:ext cx="1152524" cy="204315"/>
            </a:xfrm>
            <a:prstGeom prst="rect">
              <a:avLst/>
            </a:prstGeom>
            <a:solidFill>
              <a:srgbClr val="97BE4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50303" y="940792"/>
              <a:ext cx="1049532" cy="212463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50302" y="1140070"/>
              <a:ext cx="1284083" cy="203786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86626" y="2146717"/>
              <a:ext cx="619124" cy="205002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239374" y="1094739"/>
              <a:ext cx="383977" cy="211036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1275" y="3333763"/>
              <a:ext cx="305989" cy="190784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227096" y="2960794"/>
              <a:ext cx="1669254" cy="191988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985398" y="5114926"/>
              <a:ext cx="1168002" cy="22888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817299" y="4924709"/>
              <a:ext cx="844152" cy="189414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46145" y="5383412"/>
              <a:ext cx="844152" cy="189414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39001" y="5929313"/>
              <a:ext cx="1847850" cy="222752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239001" y="3733209"/>
              <a:ext cx="1381124" cy="19942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309249" y="4143100"/>
              <a:ext cx="363137" cy="190784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753475" y="4124044"/>
              <a:ext cx="419100" cy="182451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271396" y="4718446"/>
              <a:ext cx="1225153" cy="186268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8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8623" t="22917" r="20416" b="22361"/>
          <a:stretch/>
        </p:blipFill>
        <p:spPr>
          <a:xfrm>
            <a:off x="6076949" y="1554566"/>
            <a:ext cx="5829301" cy="3752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7773"/>
            <a:ext cx="11096625" cy="1135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It’s a lot harder to find Taglish in “serious” news stories or novels</a:t>
            </a:r>
          </a:p>
          <a:p>
            <a:pPr marL="0" indent="0">
              <a:buNone/>
            </a:pPr>
            <a:r>
              <a:rPr lang="en-US" dirty="0" smtClean="0"/>
              <a:t>(scare quotes because women’s popular fiction is serious too…)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08" t="18559" r="37967" b="36667"/>
          <a:stretch/>
        </p:blipFill>
        <p:spPr>
          <a:xfrm>
            <a:off x="377340" y="2514269"/>
            <a:ext cx="5166210" cy="3137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491" y="5962587"/>
            <a:ext cx="701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Philippine Inquirer</a:t>
            </a:r>
            <a:r>
              <a:rPr lang="en-US" dirty="0" smtClean="0"/>
              <a:t>, April 23, 2018. “Arresting ICC prosecutor could get </a:t>
            </a:r>
            <a:r>
              <a:rPr lang="en-US" dirty="0" err="1" smtClean="0"/>
              <a:t>Duterte</a:t>
            </a:r>
            <a:r>
              <a:rPr lang="en-US" dirty="0" smtClean="0"/>
              <a:t> in more legal trouble, says lawyer</a:t>
            </a:r>
            <a:r>
              <a:rPr lang="en-US" i="1" dirty="0" smtClean="0"/>
              <a:t>” </a:t>
            </a:r>
            <a:r>
              <a:rPr lang="en-US" dirty="0" smtClean="0"/>
              <a:t>by Rosalie O. </a:t>
            </a:r>
            <a:r>
              <a:rPr lang="en-US" dirty="0" err="1" smtClean="0"/>
              <a:t>Obatayo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523874" y="2590800"/>
            <a:ext cx="5019675" cy="2971800"/>
          </a:xfrm>
          <a:prstGeom prst="rect">
            <a:avLst/>
          </a:prstGeom>
          <a:solidFill>
            <a:srgbClr val="D58C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86474" y="5384238"/>
            <a:ext cx="632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Pinoy</a:t>
            </a:r>
            <a:r>
              <a:rPr lang="en-US" i="1" dirty="0" smtClean="0"/>
              <a:t> Weekly</a:t>
            </a:r>
            <a:r>
              <a:rPr lang="en-US" dirty="0" smtClean="0"/>
              <a:t>, March 25, 2018. “</a:t>
            </a:r>
            <a:r>
              <a:rPr lang="en-US" dirty="0" err="1" smtClean="0"/>
              <a:t>Buhay</a:t>
            </a:r>
            <a:r>
              <a:rPr lang="en-US" dirty="0" smtClean="0"/>
              <a:t> at </a:t>
            </a:r>
            <a:r>
              <a:rPr lang="en-US" dirty="0" err="1" smtClean="0"/>
              <a:t>pagpupunyagi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plastikan</a:t>
            </a:r>
            <a:r>
              <a:rPr lang="en-US" i="1" dirty="0" smtClean="0"/>
              <a:t>” </a:t>
            </a:r>
            <a:r>
              <a:rPr lang="en-US" dirty="0" smtClean="0"/>
              <a:t>by </a:t>
            </a:r>
            <a:r>
              <a:rPr lang="en-US" dirty="0" err="1" smtClean="0"/>
              <a:t>Iya</a:t>
            </a:r>
            <a:r>
              <a:rPr lang="en-US" dirty="0" smtClean="0"/>
              <a:t> Espiritu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62675" y="1649816"/>
            <a:ext cx="5772150" cy="3608475"/>
            <a:chOff x="6162675" y="1649816"/>
            <a:chExt cx="5772150" cy="3608475"/>
          </a:xfrm>
        </p:grpSpPr>
        <p:sp>
          <p:nvSpPr>
            <p:cNvPr id="11" name="Rectangle 10"/>
            <p:cNvSpPr/>
            <p:nvPr/>
          </p:nvSpPr>
          <p:spPr>
            <a:xfrm>
              <a:off x="6162675" y="1649816"/>
              <a:ext cx="5772150" cy="3608475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29749" y="2514269"/>
              <a:ext cx="500061" cy="221098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62675" y="3124200"/>
              <a:ext cx="828675" cy="187486"/>
            </a:xfrm>
            <a:prstGeom prst="rect">
              <a:avLst/>
            </a:prstGeom>
            <a:solidFill>
              <a:srgbClr val="D58C2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2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98222"/>
            <a:ext cx="11172825" cy="1125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Even in a literary novel nominated for Filipino Readers’ Choice Award for “Fiction in Filipino/Taglish”, dialog is rather segregated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5" r="20947"/>
          <a:stretch/>
        </p:blipFill>
        <p:spPr>
          <a:xfrm>
            <a:off x="351627" y="1703357"/>
            <a:ext cx="2267748" cy="3860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7774"/>
          <a:stretch/>
        </p:blipFill>
        <p:spPr>
          <a:xfrm>
            <a:off x="6600061" y="1005217"/>
            <a:ext cx="3946070" cy="5598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-485" t="8334" r="485" b="2916"/>
          <a:stretch/>
        </p:blipFill>
        <p:spPr>
          <a:xfrm>
            <a:off x="2780535" y="1005217"/>
            <a:ext cx="3658366" cy="5671806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34583" y="1023904"/>
            <a:ext cx="3574420" cy="3957671"/>
            <a:chOff x="6634583" y="1023904"/>
            <a:chExt cx="3574420" cy="3957671"/>
          </a:xfrm>
        </p:grpSpPr>
        <p:sp>
          <p:nvSpPr>
            <p:cNvPr id="17" name="Rectangle 16"/>
            <p:cNvSpPr/>
            <p:nvPr/>
          </p:nvSpPr>
          <p:spPr>
            <a:xfrm>
              <a:off x="9573213" y="1478897"/>
              <a:ext cx="635790" cy="20633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94981" y="4789209"/>
              <a:ext cx="669722" cy="192366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33020" y="4752975"/>
              <a:ext cx="448856" cy="210381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34583" y="1663194"/>
              <a:ext cx="3574419" cy="194321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24357" y="1476375"/>
              <a:ext cx="448856" cy="210381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62411" y="1023904"/>
              <a:ext cx="2538774" cy="20761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59725" y="2333807"/>
              <a:ext cx="2236659" cy="182039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33020" y="4332009"/>
              <a:ext cx="1284082" cy="201475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33019" y="4580694"/>
              <a:ext cx="2872965" cy="18305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048211" y="4789209"/>
              <a:ext cx="1300574" cy="192162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34584" y="1904726"/>
              <a:ext cx="2214142" cy="209094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64052" y="1014231"/>
            <a:ext cx="3241474" cy="5481819"/>
            <a:chOff x="2864052" y="1014231"/>
            <a:chExt cx="3241474" cy="5481819"/>
          </a:xfrm>
        </p:grpSpPr>
        <p:sp>
          <p:nvSpPr>
            <p:cNvPr id="20" name="Rectangle 19"/>
            <p:cNvSpPr/>
            <p:nvPr/>
          </p:nvSpPr>
          <p:spPr>
            <a:xfrm>
              <a:off x="2864052" y="1213596"/>
              <a:ext cx="448440" cy="160091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85400" y="1396658"/>
              <a:ext cx="1048425" cy="185408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88272" y="6362700"/>
              <a:ext cx="1321803" cy="133350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85400" y="3000375"/>
              <a:ext cx="1848525" cy="180975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47712" y="1177711"/>
              <a:ext cx="957814" cy="182402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99680" y="1014231"/>
              <a:ext cx="2905845" cy="16322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4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 want to push against the idea that mixed languages are not serious, not correct, not valuable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0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 smtClean="0"/>
              <a:t>Le mot </a:t>
            </a:r>
            <a:r>
              <a:rPr lang="en-US" sz="3200" i="1" dirty="0" err="1" smtClean="0"/>
              <a:t>juste</a:t>
            </a:r>
            <a:endParaRPr lang="en-US" sz="3200" i="1" dirty="0" smtClean="0"/>
          </a:p>
          <a:p>
            <a:endParaRPr lang="en-US" i="1" dirty="0"/>
          </a:p>
          <a:p>
            <a:pPr marL="0" indent="0">
              <a:buNone/>
            </a:pPr>
            <a:r>
              <a:rPr lang="en-US" dirty="0" smtClean="0"/>
              <a:t>Overheard in New York City: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6"/>
                </a:solidFill>
              </a:rPr>
              <a:t>Because her sister’s coming to pick her up at two o’clock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daw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Just because?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A Nuyorican Spanglish example:</a:t>
            </a:r>
          </a:p>
          <a:p>
            <a:pPr marL="457200" lvl="1" indent="0">
              <a:buNone/>
            </a:pPr>
            <a:r>
              <a:rPr lang="en-US" sz="2800" dirty="0" smtClean="0">
                <a:solidFill>
                  <a:schemeClr val="accent6"/>
                </a:solidFill>
              </a:rPr>
              <a:t>But I used to eat the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bofe</a:t>
            </a:r>
            <a:r>
              <a:rPr lang="en-US" sz="2800" dirty="0" smtClean="0">
                <a:solidFill>
                  <a:schemeClr val="accent3"/>
                </a:solidFill>
              </a:rPr>
              <a:t>,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the brain.  And then they stopped selling it because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tenían</a:t>
            </a:r>
            <a:r>
              <a:rPr lang="en-US" sz="2800" dirty="0" smtClean="0">
                <a:solidFill>
                  <a:schemeClr val="accent3"/>
                </a:solidFill>
              </a:rPr>
              <a:t>, </a:t>
            </a:r>
            <a:r>
              <a:rPr lang="en-US" sz="2800" dirty="0" err="1" smtClean="0">
                <a:solidFill>
                  <a:schemeClr val="accent3"/>
                </a:solidFill>
              </a:rPr>
              <a:t>este</a:t>
            </a:r>
            <a:r>
              <a:rPr lang="en-US" sz="2800" dirty="0" smtClean="0">
                <a:solidFill>
                  <a:schemeClr val="accent3"/>
                </a:solidFill>
              </a:rPr>
              <a:t>, le </a:t>
            </a:r>
            <a:r>
              <a:rPr lang="en-US" sz="2800" dirty="0" err="1" smtClean="0">
                <a:solidFill>
                  <a:schemeClr val="accent3"/>
                </a:solidFill>
              </a:rPr>
              <a:t>encontraron</a:t>
            </a:r>
            <a:r>
              <a:rPr lang="en-US" sz="2800" dirty="0" smtClean="0">
                <a:solidFill>
                  <a:schemeClr val="accent3"/>
                </a:solidFill>
              </a:rPr>
              <a:t> que </a:t>
            </a:r>
            <a:r>
              <a:rPr lang="en-US" sz="2800" dirty="0" err="1" smtClean="0">
                <a:solidFill>
                  <a:schemeClr val="accent3"/>
                </a:solidFill>
              </a:rPr>
              <a:t>tenía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worms. I used to make some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bofe</a:t>
            </a:r>
            <a:r>
              <a:rPr lang="en-US" sz="2800" dirty="0" smtClean="0">
                <a:solidFill>
                  <a:schemeClr val="accent3"/>
                </a:solidFill>
              </a:rPr>
              <a:t>! </a:t>
            </a:r>
            <a:r>
              <a:rPr lang="en-US" sz="2800" dirty="0" err="1" smtClean="0">
                <a:solidFill>
                  <a:schemeClr val="accent3"/>
                </a:solidFill>
              </a:rPr>
              <a:t>Después</a:t>
            </a:r>
            <a:r>
              <a:rPr lang="en-US" sz="2800" dirty="0" smtClean="0">
                <a:solidFill>
                  <a:schemeClr val="accent3"/>
                </a:solidFill>
              </a:rPr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yo</a:t>
            </a:r>
            <a:r>
              <a:rPr lang="en-US" sz="2800" dirty="0" smtClean="0">
                <a:solidFill>
                  <a:schemeClr val="accent3"/>
                </a:solidFill>
              </a:rPr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hacía</a:t>
            </a:r>
            <a:r>
              <a:rPr lang="en-US" sz="2800" dirty="0" smtClean="0">
                <a:solidFill>
                  <a:schemeClr val="accent3"/>
                </a:solidFill>
              </a:rPr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uno</a:t>
            </a:r>
            <a:r>
              <a:rPr lang="en-US" sz="2800" dirty="0" smtClean="0">
                <a:solidFill>
                  <a:schemeClr val="accent3"/>
                </a:solidFill>
              </a:rPr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d’esos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concoctions: the garlic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con </a:t>
            </a:r>
            <a:r>
              <a:rPr lang="en-US" sz="2800" dirty="0" err="1" smtClean="0">
                <a:solidFill>
                  <a:schemeClr val="accent3"/>
                </a:solidFill>
              </a:rPr>
              <a:t>cebolla</a:t>
            </a:r>
            <a:r>
              <a:rPr lang="en-US" sz="2800" dirty="0" smtClean="0">
                <a:solidFill>
                  <a:schemeClr val="accent3"/>
                </a:solidFill>
              </a:rPr>
              <a:t>, y </a:t>
            </a:r>
            <a:r>
              <a:rPr lang="en-US" sz="2800" dirty="0" err="1" smtClean="0">
                <a:solidFill>
                  <a:schemeClr val="accent3"/>
                </a:solidFill>
              </a:rPr>
              <a:t>hacía</a:t>
            </a:r>
            <a:r>
              <a:rPr lang="en-US" sz="2800" dirty="0" smtClean="0">
                <a:solidFill>
                  <a:schemeClr val="accent3"/>
                </a:solidFill>
              </a:rPr>
              <a:t> un mojo, y </a:t>
            </a:r>
            <a:r>
              <a:rPr lang="en-US" sz="2800" dirty="0" err="1" smtClean="0">
                <a:solidFill>
                  <a:schemeClr val="accent3"/>
                </a:solidFill>
              </a:rPr>
              <a:t>yo</a:t>
            </a:r>
            <a:r>
              <a:rPr lang="en-US" sz="2800" dirty="0" smtClean="0">
                <a:solidFill>
                  <a:schemeClr val="accent3"/>
                </a:solidFill>
              </a:rPr>
              <a:t> </a:t>
            </a:r>
            <a:r>
              <a:rPr lang="en-US" sz="2800" dirty="0" err="1" smtClean="0">
                <a:solidFill>
                  <a:schemeClr val="accent3"/>
                </a:solidFill>
              </a:rPr>
              <a:t>dejaba</a:t>
            </a:r>
            <a:r>
              <a:rPr lang="en-US" sz="2800" dirty="0" smtClean="0">
                <a:solidFill>
                  <a:schemeClr val="accent3"/>
                </a:solidFill>
              </a:rPr>
              <a:t> que se curare </a:t>
            </a:r>
            <a:r>
              <a:rPr lang="en-US" sz="2800" dirty="0" err="1" smtClean="0">
                <a:solidFill>
                  <a:schemeClr val="accent3"/>
                </a:solidFill>
              </a:rPr>
              <a:t>eso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for a couple of hours.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385" y="5576798"/>
            <a:ext cx="1160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Shana </a:t>
            </a:r>
            <a:r>
              <a:rPr lang="en-US" sz="2400" dirty="0" err="1" smtClean="0"/>
              <a:t>Poplack</a:t>
            </a:r>
            <a:r>
              <a:rPr lang="en-US" sz="2400" dirty="0"/>
              <a:t> </a:t>
            </a:r>
            <a:r>
              <a:rPr lang="en-US" sz="2400" dirty="0" smtClean="0"/>
              <a:t>.  1988. “Contrasting patterns of code-switching in two communities”.  In Monica Heller (ed.), </a:t>
            </a:r>
            <a:r>
              <a:rPr lang="en-US" sz="2400" i="1" dirty="0" smtClean="0"/>
              <a:t>Codeswitching: anthropological and sociolinguistic perspectives</a:t>
            </a:r>
            <a:r>
              <a:rPr lang="en-US" sz="2400" dirty="0" smtClean="0"/>
              <a:t>.  </a:t>
            </a:r>
            <a:r>
              <a:rPr lang="en-US" sz="2400" dirty="0" err="1" smtClean="0"/>
              <a:t>Waltery</a:t>
            </a:r>
            <a:r>
              <a:rPr lang="en-US" sz="2400" dirty="0" smtClean="0"/>
              <a:t> de Gruyter.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4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Just because?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There’s a lot more to it (e.g., Monica Heller, Ana Celia </a:t>
            </a:r>
            <a:r>
              <a:rPr lang="en-US" dirty="0" err="1" smtClean="0"/>
              <a:t>Zentella</a:t>
            </a:r>
            <a:r>
              <a:rPr lang="en-US" dirty="0" smtClean="0"/>
              <a:t>, </a:t>
            </a:r>
            <a:r>
              <a:rPr lang="en-US" dirty="0" err="1" smtClean="0"/>
              <a:t>Lucía</a:t>
            </a:r>
            <a:r>
              <a:rPr lang="en-US" dirty="0" smtClean="0"/>
              <a:t> </a:t>
            </a:r>
            <a:r>
              <a:rPr lang="en-US" dirty="0" err="1" smtClean="0"/>
              <a:t>Elías</a:t>
            </a:r>
            <a:r>
              <a:rPr lang="en-US" dirty="0" smtClean="0"/>
              <a:t>-Olivares, and many, many others)</a:t>
            </a:r>
            <a:endParaRPr lang="en-US" dirty="0"/>
          </a:p>
          <a:p>
            <a:r>
              <a:rPr lang="en-US" dirty="0" smtClean="0"/>
              <a:t>marking identity</a:t>
            </a:r>
          </a:p>
          <a:p>
            <a:r>
              <a:rPr lang="en-US" dirty="0" smtClean="0"/>
              <a:t>reinforcing group solidarity</a:t>
            </a:r>
          </a:p>
          <a:p>
            <a:r>
              <a:rPr lang="en-US" dirty="0" smtClean="0"/>
              <a:t>avoid showing off ability in one or the other language</a:t>
            </a:r>
          </a:p>
          <a:p>
            <a:r>
              <a:rPr lang="en-US" dirty="0" smtClean="0"/>
              <a:t>exploiting or challenging languages’ power associations, e.g. in the workplace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887</TotalTime>
  <Words>845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ＭＳ Ｐゴシック</vt:lpstr>
      <vt:lpstr>Arial</vt:lpstr>
      <vt:lpstr>Arial Narrow</vt:lpstr>
      <vt:lpstr>Calibri</vt:lpstr>
      <vt:lpstr>Calibri Light</vt:lpstr>
      <vt:lpstr>Wingdings</vt:lpstr>
      <vt:lpstr>Office Theme</vt:lpstr>
      <vt:lpstr>Dreaming in Taglish?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do it?</vt:lpstr>
      <vt:lpstr>Why do we do it?</vt:lpstr>
      <vt:lpstr>Why do we do it?</vt:lpstr>
      <vt:lpstr>Why do we do it?</vt:lpstr>
      <vt:lpstr>Why do we do it?</vt:lpstr>
      <vt:lpstr>Why do we do it?</vt:lpstr>
      <vt:lpstr>The linguistics of code-switching</vt:lpstr>
      <vt:lpstr>Franglais = français + anglais</vt:lpstr>
      <vt:lpstr>Franglais: it’s no Taglish!</vt:lpstr>
      <vt:lpstr>PowerPoint Presentation</vt:lpstr>
      <vt:lpstr>Things might be changing</vt:lpstr>
      <vt:lpstr>Some strong negative reactions!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Dreaming in Taglish?</dc:title>
  <dc:creator>Kie</dc:creator>
  <cp:lastModifiedBy>Zuraw, Kie</cp:lastModifiedBy>
  <cp:revision>99</cp:revision>
  <dcterms:created xsi:type="dcterms:W3CDTF">2018-04-22T17:27:08Z</dcterms:created>
  <dcterms:modified xsi:type="dcterms:W3CDTF">2018-04-30T18:23:27Z</dcterms:modified>
</cp:coreProperties>
</file>